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80" r:id="rId5"/>
    <p:sldId id="267" r:id="rId6"/>
    <p:sldId id="259" r:id="rId7"/>
    <p:sldId id="269" r:id="rId8"/>
    <p:sldId id="270" r:id="rId9"/>
    <p:sldId id="271" r:id="rId10"/>
    <p:sldId id="272" r:id="rId11"/>
    <p:sldId id="274" r:id="rId12"/>
    <p:sldId id="276" r:id="rId13"/>
    <p:sldId id="281" r:id="rId14"/>
    <p:sldId id="284" r:id="rId15"/>
    <p:sldId id="264" r:id="rId16"/>
  </p:sldIdLst>
  <p:sldSz cx="9144000" cy="5143500" type="screen16x9"/>
  <p:notesSz cx="6858000" cy="9144000"/>
  <p:embeddedFontLst>
    <p:embeddedFont>
      <p:font typeface="標楷體" panose="03000509000000000000" pitchFamily="49" charset="-120"/>
      <p:regular r:id="rId18"/>
    </p:embeddedFont>
    <p:embeddedFont>
      <p:font typeface="微軟正黑體" panose="020B0604030504040204" pitchFamily="34" charset="-120"/>
      <p:regular r:id="rId19"/>
      <p:bold r:id="rId20"/>
    </p:embeddedFont>
    <p:embeddedFont>
      <p:font typeface="微軟正黑體" panose="020B0604030504040204" pitchFamily="34" charset="-120"/>
      <p:regular r:id="rId19"/>
      <p:bold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PT Sans Narrow" panose="020B050602020302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695D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74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9cfae59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9cfae59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82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9cfae59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9cfae59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609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9cfae59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9cfae59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7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9cfae59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9cfae59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915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9cfae59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9cfae59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475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9cfae599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9cfae599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9cfae59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9cfae59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9cfae599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9cfae599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9cfae59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9cfae59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97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9cfae599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9cfae599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84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9cfae599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9cfae599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9cfae59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9cfae59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0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9cfae59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9cfae59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95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9cfae59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9cfae59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98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557950" y="46521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40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149606"/>
            <a:ext cx="7136700" cy="16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114年第二次工作坊</a:t>
            </a:r>
            <a:b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尊嚴農業計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畫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簡報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 b="1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國立中正大學</a:t>
            </a:r>
            <a:endParaRPr b="1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111050" y="3069200"/>
            <a:ext cx="504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1685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三、風災後的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溫室</a:t>
            </a: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問題分析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4/5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513177" y="806234"/>
            <a:ext cx="7914026" cy="4059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（四）溫室施作與相關問題</a:t>
            </a: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風災後溫室需要重建，但缺乏統一標準與監督機制，導致施工品質不一、驗收流於形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式，甚至出現偷工減料等問題。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無標準可循：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政府的標準圖因成本過高而未落實，從管材壁厚、材質到施工工法，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皆無強制規範。（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F3/E4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驗收形同虛設：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農會等驗收單位缺乏工程專業，只能查核建物面積，無法判斷結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構安全，只能要求廠商提供保固期。（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3.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偷工減料風險：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因無有效監督，廠商可能使用磅數不足的混凝土或採用品質較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差的點焊。（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1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四方</a:t>
            </a:r>
            <a:r>
              <a:rPr lang="en-US" altLang="zh-TW" sz="1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管子的直徑一樣，但是它的厚薄也會不一樣。那個敲聲音聽就不太一樣。從外觀都</a:t>
            </a:r>
            <a:endParaRPr lang="en-US" altLang="zh-TW" sz="1400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1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看不出來那個管子多厚，因為整個來的時候已經是電鍍過了。上下都封住了之後才去（電）</a:t>
            </a:r>
            <a:endParaRPr lang="en-US" altLang="zh-TW" sz="1400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1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鍍。我們（驗收）也看不到（裡面）。」</a:t>
            </a:r>
            <a:r>
              <a:rPr lang="zh-TW" altLang="en-US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E4</a:t>
            </a:r>
            <a:r>
              <a:rPr lang="zh-TW" altLang="en-US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4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spcAft>
                <a:spcPts val="600"/>
              </a:spcAft>
              <a:buNone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6F032A8-C1E0-4F35-BF56-46217199AF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9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三、風災後的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溫室</a:t>
            </a: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問題分析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5/5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75616" y="1107467"/>
            <a:ext cx="8520600" cy="3719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（五）溫室保險類型與投保動機不高</a:t>
            </a: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農委會與富邦產險合作，推出國內第一張一年期農業設施保單。強固型溫網室因颱風及洪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水受損，最多可理賠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投保金額，但不包括一般簡易蔬果溫網室。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保費費率依溫室所在地的風險高低有所不同，並由農委會補助一半保費。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承保範圍有限：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保險公司只承保相對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安全的鋼構型，卻拒保佔多數、風險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最高的簡易型溫室。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2. 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投保動機低落：</a:t>
            </a:r>
            <a:r>
              <a:rPr lang="zh-TW" altLang="en-US" sz="16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農民因保費考量，</a:t>
            </a:r>
            <a:endParaRPr lang="en-US" altLang="zh-TW" sz="1600" b="0" i="0" u="none" strike="noStrike" dirty="0">
              <a:solidFill>
                <a:srgbClr val="695D46"/>
              </a:solidFill>
              <a:effectLst/>
              <a:latin typeface="Open Sans" panose="020B0606030504020204" pitchFamily="34" charset="0"/>
            </a:endParaRPr>
          </a:p>
          <a:p>
            <a:pPr marL="0" lvl="0" indent="0">
              <a:buNone/>
            </a:pPr>
            <a:r>
              <a:rPr lang="en-US" altLang="zh-TW" sz="1600" dirty="0">
                <a:solidFill>
                  <a:srgbClr val="695D46"/>
                </a:solidFill>
                <a:latin typeface="Open Sans" panose="020B0606030504020204" pitchFamily="34" charset="0"/>
              </a:rPr>
              <a:t>          </a:t>
            </a:r>
            <a:r>
              <a:rPr lang="zh-TW" altLang="en-US" sz="16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且普遍存有「反正災後政府會補助」</a:t>
            </a:r>
            <a:endParaRPr lang="en-US" altLang="zh-TW" sz="1600" b="0" i="0" u="none" strike="noStrike" dirty="0">
              <a:solidFill>
                <a:srgbClr val="695D46"/>
              </a:solidFill>
              <a:effectLst/>
              <a:latin typeface="Open Sans" panose="020B0606030504020204" pitchFamily="34" charset="0"/>
            </a:endParaRPr>
          </a:p>
          <a:p>
            <a:pPr marL="0" lvl="0" indent="0">
              <a:buNone/>
            </a:pPr>
            <a:r>
              <a:rPr lang="en-US" altLang="zh-TW" sz="1600" dirty="0">
                <a:solidFill>
                  <a:srgbClr val="695D46"/>
                </a:solidFill>
                <a:latin typeface="Open Sans" panose="020B0606030504020204" pitchFamily="34" charset="0"/>
              </a:rPr>
              <a:t>          </a:t>
            </a:r>
            <a:r>
              <a:rPr lang="zh-TW" altLang="en-US" sz="16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的預期心理，導致投保意願不高。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089821-8CD1-47EF-AAFF-EE854881B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536" y="2543095"/>
            <a:ext cx="4564680" cy="23310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D0FF00D-E1DA-4274-B82A-B93D978E4F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96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四、尊嚴農業的省思與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行動建議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1/2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786539" y="1186902"/>
            <a:ext cx="7373318" cy="2951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（一）現行溫室制度的缺失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補助款項遲延撥付：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現行制度下，風災補助無法盡快到位，緩解現金流的壓力。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無法保障農民收入：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目前制度無法確保農民在災後能夠避免全年零收入。</a:t>
            </a:r>
          </a:p>
          <a:p>
            <a:pPr marL="0" lvl="0" indent="0"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不合理的流程要求：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現行規定要求農民必須「先拆除舊設施」，卻沒有留下緩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衝空間，讓農民利用尚能使用的空間維持部分產量。</a:t>
            </a:r>
          </a:p>
          <a:p>
            <a:pPr marL="0" lvl="0" indent="0"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補助黑洞問題：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現行補助制度缺乏「先報價、後補助」的價格管控機制，溫室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廠商可在補助公告後哄抬價格，導致政府資源被業者吸收，農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民無法真正受益。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TW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F996A81-2063-4AF1-84FE-0F545C252A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11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F0A52D9-7E13-F284-6BF0-5F92F8666320}"/>
              </a:ext>
            </a:extLst>
          </p:cNvPr>
          <p:cNvSpPr txBox="1"/>
          <p:nvPr/>
        </p:nvSpPr>
        <p:spPr>
          <a:xfrm>
            <a:off x="2136665" y="4020603"/>
            <a:ext cx="510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1200" dirty="0">
                <a:solidFill>
                  <a:schemeClr val="accent5"/>
                </a:solidFill>
              </a:rPr>
              <a:t>1141013</a:t>
            </a:r>
            <a:r>
              <a:rPr kumimoji="1" lang="zh-TW" altLang="en-US" sz="1200" dirty="0">
                <a:solidFill>
                  <a:schemeClr val="accent5"/>
                </a:solidFill>
              </a:rPr>
              <a:t>農糧署新增「</a:t>
            </a:r>
            <a:r>
              <a:rPr lang="zh-TW" altLang="en-US" sz="1200" cap="all" dirty="0">
                <a:solidFill>
                  <a:schemeClr val="accent5"/>
                </a:solidFill>
              </a:rPr>
              <a:t>加速溫網室損毀拆除加碼補助」，</a:t>
            </a:r>
            <a:r>
              <a:rPr lang="zh-TW" altLang="en-US" sz="1200" dirty="0">
                <a:solidFill>
                  <a:schemeClr val="accent5"/>
                </a:solidFill>
              </a:rPr>
              <a:t>因本次風災受損之溫室，於今年</a:t>
            </a:r>
            <a:r>
              <a:rPr lang="en-US" altLang="zh-TW" sz="1200" dirty="0">
                <a:solidFill>
                  <a:schemeClr val="accent5"/>
                </a:solidFill>
              </a:rPr>
              <a:t>12</a:t>
            </a:r>
            <a:r>
              <a:rPr lang="zh-TW" altLang="en-US" sz="1200" dirty="0">
                <a:solidFill>
                  <a:schemeClr val="accent5"/>
                </a:solidFill>
              </a:rPr>
              <a:t>月</a:t>
            </a:r>
            <a:r>
              <a:rPr lang="en-US" altLang="zh-TW" sz="1200" dirty="0">
                <a:solidFill>
                  <a:schemeClr val="accent5"/>
                </a:solidFill>
              </a:rPr>
              <a:t>31</a:t>
            </a:r>
            <a:r>
              <a:rPr lang="zh-TW" altLang="en-US" sz="1200" dirty="0">
                <a:solidFill>
                  <a:schemeClr val="accent5"/>
                </a:solidFill>
              </a:rPr>
              <a:t>日前拆除者，每公頃加碼補助</a:t>
            </a:r>
            <a:r>
              <a:rPr lang="en-US" altLang="zh-TW" sz="1200" dirty="0">
                <a:solidFill>
                  <a:schemeClr val="accent5"/>
                </a:solidFill>
              </a:rPr>
              <a:t>3</a:t>
            </a:r>
            <a:r>
              <a:rPr lang="zh-TW" altLang="en-US" sz="1200" dirty="0">
                <a:solidFill>
                  <a:schemeClr val="accent5"/>
                </a:solidFill>
              </a:rPr>
              <a:t>萬元。</a:t>
            </a:r>
            <a:endParaRPr kumimoji="1" lang="zh-TW" alt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3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四、尊嚴農業的省思與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行動建議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2/2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22328" y="1083790"/>
            <a:ext cx="8059118" cy="3636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（二）推動現行溫室制度的修正</a:t>
            </a:r>
          </a:p>
          <a:p>
            <a:pPr marL="0" lvl="0" indent="0"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完善施工與監管機制：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政府應提供合格溫室工班名單與材料清單，建立溫室廠商證照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與分級制度，確保工程品質與結構安全，防杜偷工減料。</a:t>
            </a:r>
          </a:p>
          <a:p>
            <a:pPr marL="0" lvl="0" indent="0"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引導結構升級：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提高結構型溫室的補助額度，以經濟誘因鼓勵農民淘汰高風險的簡易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設施，逐步提升設施安全與耐災性。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推動合法化管理：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透過政府查驗與認證，讓簡易型溫室取得合法地位，以利納入保險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體系。</a:t>
            </a:r>
          </a:p>
          <a:p>
            <a:pPr marL="0" lvl="0" indent="0"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推動法制化與政策性保障：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農業基本法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修訂契機，將溫室安全、補助與管理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納入長期法制架構，同時研擬政府與農民分攤保費的政策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性保險制度，降低投保門檻。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強化教育與防災意識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：將溫室結構與安全知識納入常態教育與培訓課程，培養農民對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設施管理與品質監督的專業能力。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TW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F996A81-2063-4AF1-84FE-0F545C252A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73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29779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五</a:t>
            </a: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大學與地方攜手強化防災韌性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1/1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8CB2DB-38DC-42C4-8650-BB5F8F95FC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13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EB4848D-D90C-C500-10A8-A1A558D7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74562"/>
            <a:ext cx="7772400" cy="38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9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References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65944" y="1076471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  <a:buSzPts val="275"/>
              <a:buNone/>
            </a:pPr>
            <a:r>
              <a:rPr lang="zh-TW" altLang="en-US" sz="1400" dirty="0"/>
              <a:t>洪嘉鎂（</a:t>
            </a:r>
            <a:r>
              <a:rPr lang="en-US" altLang="zh-TW" sz="1400" dirty="0"/>
              <a:t>2018</a:t>
            </a:r>
            <a:r>
              <a:rPr lang="zh-TW" altLang="en-US" sz="1400" dirty="0"/>
              <a:t>）。國內首張農業設施保單開賣，農民申請強固型溫網室補助須強制保險。</a:t>
            </a:r>
            <a:r>
              <a:rPr lang="zh-TW" altLang="en-US" sz="1400" b="1" dirty="0"/>
              <a:t>農傳媒</a:t>
            </a:r>
            <a:r>
              <a:rPr lang="zh-TW" altLang="en-US" sz="1400" dirty="0"/>
              <a:t>。 </a:t>
            </a:r>
            <a:br>
              <a:rPr lang="en-US" altLang="zh-TW" sz="1400" dirty="0"/>
            </a:br>
            <a:r>
              <a:rPr lang="en-US" altLang="zh-TW" sz="1400" dirty="0"/>
              <a:t>        https://www.agriharvest.tw/archives/15533</a:t>
            </a:r>
          </a:p>
          <a:p>
            <a:pPr marL="0" indent="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  <a:buSzPts val="275"/>
              <a:buNone/>
            </a:pPr>
            <a:r>
              <a:rPr lang="zh-TW" altLang="en-US" sz="1400" dirty="0"/>
              <a:t>財團法人農業保險基金（</a:t>
            </a:r>
            <a:r>
              <a:rPr lang="en-US" altLang="zh-TW" sz="1400" dirty="0"/>
              <a:t>2025</a:t>
            </a:r>
            <a:r>
              <a:rPr lang="zh-TW" altLang="en-US" sz="1400" dirty="0"/>
              <a:t>）。財團法人農業保險基金。</a:t>
            </a:r>
            <a:r>
              <a:rPr lang="en-US" altLang="zh-TW" sz="1400" dirty="0"/>
              <a:t>https://www.taif.org.tw/ch/index</a:t>
            </a:r>
          </a:p>
          <a:p>
            <a:pPr marL="0" lv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zh-TW" altLang="en-US" sz="1400" dirty="0"/>
              <a:t>游昌樺、盧湘婕、陳昱凱 （</a:t>
            </a:r>
            <a:r>
              <a:rPr lang="en-US" altLang="zh-TW" sz="1400" dirty="0"/>
              <a:t>2025</a:t>
            </a:r>
            <a:r>
              <a:rPr lang="zh-TW" altLang="en-US" sz="1400" dirty="0"/>
              <a:t>）。溫室一夜瓦解、</a:t>
            </a:r>
            <a:r>
              <a:rPr lang="en-US" altLang="zh-TW" sz="1400" dirty="0"/>
              <a:t>26</a:t>
            </a:r>
            <a:r>
              <a:rPr lang="zh-TW" altLang="en-US" sz="1400" dirty="0"/>
              <a:t>億元災損</a:t>
            </a:r>
            <a:r>
              <a:rPr lang="en-US" altLang="zh-TW" sz="1400" dirty="0"/>
              <a:t>...</a:t>
            </a:r>
            <a:r>
              <a:rPr lang="zh-TW" altLang="en-US" sz="1400" dirty="0"/>
              <a:t>丹娜絲颱風吹出設施型農業的「制度漏</a:t>
            </a:r>
            <a:br>
              <a:rPr lang="en-US" altLang="zh-TW" sz="1400" dirty="0"/>
            </a:br>
            <a:r>
              <a:rPr lang="en-US" altLang="zh-TW" sz="1400" dirty="0"/>
              <a:t>        </a:t>
            </a:r>
            <a:r>
              <a:rPr lang="zh-TW" altLang="en-US" sz="1400" dirty="0"/>
              <a:t>洞」。</a:t>
            </a:r>
            <a:r>
              <a:rPr lang="zh-TW" altLang="en-US" sz="1400" b="1" dirty="0"/>
              <a:t>聯合報倡議</a:t>
            </a:r>
            <a:r>
              <a:rPr lang="zh-TW" altLang="en-US" sz="1400" dirty="0"/>
              <a:t>。</a:t>
            </a:r>
            <a:r>
              <a:rPr lang="en-US" altLang="zh-TW" sz="1400" dirty="0"/>
              <a:t>https://ubrand.udn.com/ubrand/story/123659/9015836</a:t>
            </a:r>
          </a:p>
          <a:p>
            <a:pPr marL="0" lv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zh-TW" altLang="en-US" sz="1400" dirty="0"/>
              <a:t>黃于凡（</a:t>
            </a:r>
            <a:r>
              <a:rPr lang="en-US" altLang="zh-TW" sz="1400" dirty="0"/>
              <a:t>2025</a:t>
            </a:r>
            <a:r>
              <a:rPr lang="zh-TW" altLang="en-US" sz="1400" dirty="0"/>
              <a:t>）。丹娜絲颱風夜襲嘉義 鐵皮、招牌滿天飛砸中多輛汽車。</a:t>
            </a:r>
            <a:r>
              <a:rPr lang="zh-TW" altLang="en-US" sz="1400" b="1" dirty="0"/>
              <a:t>經濟日報</a:t>
            </a:r>
            <a:r>
              <a:rPr lang="zh-TW" altLang="en-US" sz="1400" dirty="0"/>
              <a:t>。</a:t>
            </a:r>
            <a:br>
              <a:rPr lang="en-US" altLang="zh-TW" sz="1400" dirty="0"/>
            </a:br>
            <a:r>
              <a:rPr lang="en-US" altLang="zh-TW" sz="1400" dirty="0"/>
              <a:t>        https://money.udn.com/money/story/5648/8854841</a:t>
            </a:r>
          </a:p>
          <a:p>
            <a:pPr marL="0" lv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zh-TW" altLang="en-US" sz="1400" dirty="0"/>
              <a:t>農傳媒編輯部（</a:t>
            </a:r>
            <a:r>
              <a:rPr lang="en-US" altLang="zh-TW" sz="1400" dirty="0"/>
              <a:t>2016</a:t>
            </a:r>
            <a:r>
              <a:rPr lang="zh-TW" altLang="en-US" sz="1400" dirty="0"/>
              <a:t>）。農委會</a:t>
            </a:r>
            <a:r>
              <a:rPr lang="en-US" altLang="zh-TW" sz="1400" dirty="0"/>
              <a:t>9</a:t>
            </a:r>
            <a:r>
              <a:rPr lang="zh-TW" altLang="en-US" sz="1400" dirty="0"/>
              <a:t>種溫室標準圖。</a:t>
            </a:r>
            <a:r>
              <a:rPr lang="zh-TW" altLang="en-US" sz="1400" b="1" dirty="0"/>
              <a:t>農傳媒</a:t>
            </a:r>
            <a:r>
              <a:rPr lang="zh-TW" altLang="en-US" sz="1400" dirty="0"/>
              <a:t>。</a:t>
            </a:r>
            <a:r>
              <a:rPr lang="en-US" altLang="zh-TW" sz="1400" dirty="0"/>
              <a:t>https://www.agriharvest.tw/archives/27151</a:t>
            </a:r>
          </a:p>
          <a:p>
            <a:pPr marL="0" indent="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  <a:buSzPts val="275"/>
              <a:buNone/>
            </a:pPr>
            <a:r>
              <a:rPr lang="zh-TW" altLang="en-US" sz="1400" dirty="0"/>
              <a:t>農業部（</a:t>
            </a:r>
            <a:r>
              <a:rPr lang="en-US" altLang="zh-TW" sz="1400" dirty="0"/>
              <a:t>2025</a:t>
            </a:r>
            <a:r>
              <a:rPr lang="zh-TW" altLang="en-US" sz="1400" dirty="0"/>
              <a:t>）。農業部。</a:t>
            </a:r>
            <a:r>
              <a:rPr lang="en-US" altLang="zh-TW" sz="1400" dirty="0"/>
              <a:t>https://www.moa.gov.tw/</a:t>
            </a:r>
          </a:p>
          <a:p>
            <a:pPr marL="0" indent="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  <a:buSzPts val="275"/>
              <a:buNone/>
            </a:pPr>
            <a:r>
              <a:rPr lang="zh-TW" altLang="en-US" sz="1400" dirty="0"/>
              <a:t>農業部農糧署（</a:t>
            </a:r>
            <a:r>
              <a:rPr lang="en-US" altLang="zh-TW" sz="1400" dirty="0"/>
              <a:t>2025</a:t>
            </a:r>
            <a:r>
              <a:rPr lang="zh-TW" altLang="en-US" sz="1400" dirty="0"/>
              <a:t>）。農業部農糧署。</a:t>
            </a:r>
            <a:r>
              <a:rPr lang="en-US" altLang="zh-TW" sz="1400" dirty="0"/>
              <a:t>https://www.afa.gov.tw/cht/index.php?</a:t>
            </a:r>
          </a:p>
          <a:p>
            <a:pPr marL="0" lv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75"/>
              <a:buFont typeface="Arial"/>
              <a:buNone/>
            </a:pPr>
            <a:endParaRPr lang="en-US" altLang="zh-TW" sz="125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C614766-48D0-4A82-ABB1-49AB9AEACF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14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372727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一、風災下的農業韌性考驗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1/3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1049704"/>
            <a:ext cx="8447850" cy="1887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SzPct val="30000"/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（一）颱風災損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30000"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1. 2025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年丹娜絲颱風於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日在嘉義布袋登陸，風雨造成民雄鄉台一線有許多招牌被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30000"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風吹落，砸中汽車。居民在房屋內也能感受到晃動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30000"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2. 13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級強風吹襲造成嘉義縣約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成簡易溫室毀損，受災面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30000"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積高達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公頃。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30000"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FA6DE33-F05E-488D-8CD8-AF4F56EF0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56"/>
          <a:stretch/>
        </p:blipFill>
        <p:spPr>
          <a:xfrm>
            <a:off x="188578" y="2715399"/>
            <a:ext cx="2852010" cy="221103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3A8154B-7FE6-4506-B62A-CE1A9BF23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07" r="-1"/>
          <a:stretch/>
        </p:blipFill>
        <p:spPr>
          <a:xfrm>
            <a:off x="3214023" y="2715399"/>
            <a:ext cx="2537724" cy="2211037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9568B7D-5CCC-4DA9-8356-334830404A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384960-3018-40CC-866A-CDE4462466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117"/>
          <a:stretch/>
        </p:blipFill>
        <p:spPr>
          <a:xfrm>
            <a:off x="5909468" y="1821051"/>
            <a:ext cx="2855920" cy="3105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一、風災下的農業韌性考驗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(2/3)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151034"/>
            <a:ext cx="8520600" cy="1629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b="1" dirty="0"/>
              <a:t>（二）</a:t>
            </a:r>
            <a:r>
              <a:rPr lang="zh-TW" b="1" dirty="0"/>
              <a:t>災損統計資料</a:t>
            </a:r>
            <a:endParaRPr lang="en-US" altLang="zh-TW" b="1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1600" dirty="0"/>
              <a:t>   嘉義縣內農業災損金額達</a:t>
            </a:r>
            <a:r>
              <a:rPr lang="en-US" altLang="zh-TW" sz="1600" dirty="0"/>
              <a:t>4</a:t>
            </a:r>
            <a:r>
              <a:rPr lang="zh-TW" altLang="en-US" sz="1600" dirty="0"/>
              <a:t>億</a:t>
            </a:r>
            <a:r>
              <a:rPr lang="en-US" altLang="zh-TW" sz="1600" dirty="0"/>
              <a:t>6,438</a:t>
            </a:r>
            <a:r>
              <a:rPr lang="zh-TW" altLang="en-US" sz="1600" dirty="0"/>
              <a:t>萬元，包含農作損失</a:t>
            </a:r>
            <a:r>
              <a:rPr lang="en-US" altLang="zh-TW" sz="1600" dirty="0"/>
              <a:t>2</a:t>
            </a:r>
            <a:r>
              <a:rPr lang="zh-TW" altLang="en-US" sz="1600" dirty="0"/>
              <a:t>億</a:t>
            </a:r>
            <a:r>
              <a:rPr lang="en-US" altLang="zh-TW" sz="1600" dirty="0"/>
              <a:t>254</a:t>
            </a:r>
            <a:r>
              <a:rPr lang="zh-TW" altLang="en-US" sz="1600" dirty="0"/>
              <a:t>萬元、畜產損失</a:t>
            </a:r>
            <a:r>
              <a:rPr lang="en-US" altLang="zh-TW" sz="1600" dirty="0"/>
              <a:t>7,809</a:t>
            </a:r>
            <a:r>
              <a:rPr lang="zh-TW" altLang="en-US" sz="1600" dirty="0"/>
              <a:t>萬元，</a:t>
            </a:r>
            <a:endParaRPr lang="en-US" altLang="zh-TW" sz="16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1600" dirty="0"/>
              <a:t>   及漁業損失</a:t>
            </a:r>
            <a:r>
              <a:rPr lang="en-US" altLang="zh-TW" sz="1600" dirty="0"/>
              <a:t>1</a:t>
            </a:r>
            <a:r>
              <a:rPr lang="zh-TW" altLang="en-US" sz="1600" dirty="0"/>
              <a:t>億</a:t>
            </a:r>
            <a:r>
              <a:rPr lang="en-US" altLang="zh-TW" sz="1600" dirty="0"/>
              <a:t>8,375</a:t>
            </a:r>
            <a:r>
              <a:rPr lang="zh-TW" altLang="en-US" sz="1600" dirty="0"/>
              <a:t>萬元，主要災損集中於農作，受損面積逾</a:t>
            </a:r>
            <a:r>
              <a:rPr lang="en-US" altLang="zh-TW" sz="1600" dirty="0"/>
              <a:t>1,730</a:t>
            </a:r>
            <a:r>
              <a:rPr lang="zh-TW" altLang="en-US" sz="1600" dirty="0"/>
              <a:t>公頃。</a:t>
            </a:r>
            <a:endParaRPr sz="16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4B991E7-CC6B-4BBA-A137-5D8DB608E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1" t="19898" r="16084" b="9839"/>
          <a:stretch/>
        </p:blipFill>
        <p:spPr>
          <a:xfrm>
            <a:off x="92258" y="3281127"/>
            <a:ext cx="3353317" cy="1678332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BE8955A-E1C7-493B-B6C5-D0455CCA06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2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01108C6-0467-4CFB-B20E-8888DA9AE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80" t="9871"/>
          <a:stretch/>
        </p:blipFill>
        <p:spPr>
          <a:xfrm>
            <a:off x="5734357" y="2464231"/>
            <a:ext cx="3030666" cy="249522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CFD99A8-DC6F-4EA0-A782-E0B1BEAF9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853" y="2330558"/>
            <a:ext cx="2118294" cy="28129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18711" y="200927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一、風災下的農業韌性考驗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(3/3)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18710" y="1240582"/>
            <a:ext cx="4385455" cy="3701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SzPct val="30000"/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（三）民雄溫室簡介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lnSpc>
                <a:spcPts val="3000"/>
              </a:lnSpc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TW" altLang="en-US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農業部農糧署於</a:t>
            </a:r>
            <a:r>
              <a:rPr lang="en-US" altLang="zh-TW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2016</a:t>
            </a:r>
            <a:r>
              <a:rPr lang="zh-TW" altLang="en-US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年公布</a:t>
            </a:r>
            <a:r>
              <a:rPr lang="en-US" altLang="zh-TW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  <a:r>
              <a:rPr lang="zh-TW" altLang="en-US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種溫室基本規格。</a:t>
            </a:r>
            <a:endParaRPr lang="en-US" altLang="zh-TW" sz="1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>
              <a:lnSpc>
                <a:spcPts val="3000"/>
              </a:lnSpc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TW" altLang="en-US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民雄地區的溫室面積現約為</a:t>
            </a:r>
            <a:r>
              <a:rPr lang="en-US" altLang="zh-TW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40</a:t>
            </a:r>
            <a:r>
              <a:rPr lang="zh-TW" altLang="en-US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公頃（含未請補助者），近年新建者大部分是力霸型（共約</a:t>
            </a:r>
            <a:r>
              <a:rPr lang="en-US" altLang="zh-TW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lang="zh-TW" altLang="en-US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公頃）與簡易型（共約</a:t>
            </a:r>
            <a:r>
              <a:rPr lang="en-US" altLang="zh-TW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</a:t>
            </a:r>
            <a:r>
              <a:rPr lang="zh-TW" altLang="en-US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公頃）。</a:t>
            </a:r>
            <a:endParaRPr lang="en-US" altLang="zh-TW" sz="1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>
              <a:lnSpc>
                <a:spcPts val="3000"/>
              </a:lnSpc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TW" altLang="en-US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溫室從</a:t>
            </a:r>
            <a:r>
              <a:rPr lang="en-US" altLang="zh-TW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1990</a:t>
            </a:r>
            <a:r>
              <a:rPr lang="zh-TW" altLang="en-US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年代政府為調節夏季蔬果為目的鼓勵建造，逐步走向民雄生產高經濟作物的</a:t>
            </a:r>
            <a:br>
              <a:rPr lang="en-US" altLang="zh-TW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1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搖籃。</a:t>
            </a:r>
            <a:endParaRPr lang="en-US" altLang="zh-TW" sz="1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9F68197-E466-4C25-B16C-3D4A8B6EA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327" y="783240"/>
            <a:ext cx="3044854" cy="29414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0CD4356-6128-4D2B-BA8D-FAEAA09F60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3</a:t>
            </a:fld>
            <a:endParaRPr lang="zh-TW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2E9B12E-CF3A-B91D-BC18-E4577E5DF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71" y="2824828"/>
            <a:ext cx="6105603" cy="3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6F9CE8E-4790-0D9C-A196-5A63FB4F9F17}"/>
              </a:ext>
            </a:extLst>
          </p:cNvPr>
          <p:cNvSpPr txBox="1"/>
          <p:nvPr/>
        </p:nvSpPr>
        <p:spPr>
          <a:xfrm>
            <a:off x="8068935" y="778645"/>
            <a:ext cx="400110" cy="1350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九種溫室標準圖</a:t>
            </a:r>
            <a:endParaRPr kumimoji="1" lang="zh-TW" alt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73CCB19-351C-91C2-3575-04E61FBEA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283" y="1941122"/>
            <a:ext cx="8509780" cy="40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A80A0A3-A399-394F-79F8-7942376C5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46903"/>
              </p:ext>
            </p:extLst>
          </p:nvPr>
        </p:nvGraphicFramePr>
        <p:xfrm>
          <a:off x="4571999" y="4045295"/>
          <a:ext cx="4267407" cy="897278"/>
        </p:xfrm>
        <a:graphic>
          <a:graphicData uri="http://schemas.openxmlformats.org/drawingml/2006/table">
            <a:tbl>
              <a:tblPr/>
              <a:tblGrid>
                <a:gridCol w="266713">
                  <a:extLst>
                    <a:ext uri="{9D8B030D-6E8A-4147-A177-3AD203B41FA5}">
                      <a16:colId xmlns:a16="http://schemas.microsoft.com/office/drawing/2014/main" val="167668133"/>
                    </a:ext>
                  </a:extLst>
                </a:gridCol>
                <a:gridCol w="266713">
                  <a:extLst>
                    <a:ext uri="{9D8B030D-6E8A-4147-A177-3AD203B41FA5}">
                      <a16:colId xmlns:a16="http://schemas.microsoft.com/office/drawing/2014/main" val="2813640648"/>
                    </a:ext>
                  </a:extLst>
                </a:gridCol>
                <a:gridCol w="266713">
                  <a:extLst>
                    <a:ext uri="{9D8B030D-6E8A-4147-A177-3AD203B41FA5}">
                      <a16:colId xmlns:a16="http://schemas.microsoft.com/office/drawing/2014/main" val="4232737233"/>
                    </a:ext>
                  </a:extLst>
                </a:gridCol>
                <a:gridCol w="266713">
                  <a:extLst>
                    <a:ext uri="{9D8B030D-6E8A-4147-A177-3AD203B41FA5}">
                      <a16:colId xmlns:a16="http://schemas.microsoft.com/office/drawing/2014/main" val="2404805506"/>
                    </a:ext>
                  </a:extLst>
                </a:gridCol>
                <a:gridCol w="266713">
                  <a:extLst>
                    <a:ext uri="{9D8B030D-6E8A-4147-A177-3AD203B41FA5}">
                      <a16:colId xmlns:a16="http://schemas.microsoft.com/office/drawing/2014/main" val="3413641623"/>
                    </a:ext>
                  </a:extLst>
                </a:gridCol>
                <a:gridCol w="239947">
                  <a:extLst>
                    <a:ext uri="{9D8B030D-6E8A-4147-A177-3AD203B41FA5}">
                      <a16:colId xmlns:a16="http://schemas.microsoft.com/office/drawing/2014/main" val="2103073050"/>
                    </a:ext>
                  </a:extLst>
                </a:gridCol>
                <a:gridCol w="293479">
                  <a:extLst>
                    <a:ext uri="{9D8B030D-6E8A-4147-A177-3AD203B41FA5}">
                      <a16:colId xmlns:a16="http://schemas.microsoft.com/office/drawing/2014/main" val="1235882074"/>
                    </a:ext>
                  </a:extLst>
                </a:gridCol>
                <a:gridCol w="284783">
                  <a:extLst>
                    <a:ext uri="{9D8B030D-6E8A-4147-A177-3AD203B41FA5}">
                      <a16:colId xmlns:a16="http://schemas.microsoft.com/office/drawing/2014/main" val="3481116096"/>
                    </a:ext>
                  </a:extLst>
                </a:gridCol>
                <a:gridCol w="248642">
                  <a:extLst>
                    <a:ext uri="{9D8B030D-6E8A-4147-A177-3AD203B41FA5}">
                      <a16:colId xmlns:a16="http://schemas.microsoft.com/office/drawing/2014/main" val="2078319358"/>
                    </a:ext>
                  </a:extLst>
                </a:gridCol>
                <a:gridCol w="266713">
                  <a:extLst>
                    <a:ext uri="{9D8B030D-6E8A-4147-A177-3AD203B41FA5}">
                      <a16:colId xmlns:a16="http://schemas.microsoft.com/office/drawing/2014/main" val="2220948829"/>
                    </a:ext>
                  </a:extLst>
                </a:gridCol>
                <a:gridCol w="266713">
                  <a:extLst>
                    <a:ext uri="{9D8B030D-6E8A-4147-A177-3AD203B41FA5}">
                      <a16:colId xmlns:a16="http://schemas.microsoft.com/office/drawing/2014/main" val="1340268518"/>
                    </a:ext>
                  </a:extLst>
                </a:gridCol>
                <a:gridCol w="266713">
                  <a:extLst>
                    <a:ext uri="{9D8B030D-6E8A-4147-A177-3AD203B41FA5}">
                      <a16:colId xmlns:a16="http://schemas.microsoft.com/office/drawing/2014/main" val="267471674"/>
                    </a:ext>
                  </a:extLst>
                </a:gridCol>
                <a:gridCol w="266713">
                  <a:extLst>
                    <a:ext uri="{9D8B030D-6E8A-4147-A177-3AD203B41FA5}">
                      <a16:colId xmlns:a16="http://schemas.microsoft.com/office/drawing/2014/main" val="3863769908"/>
                    </a:ext>
                  </a:extLst>
                </a:gridCol>
                <a:gridCol w="266713">
                  <a:extLst>
                    <a:ext uri="{9D8B030D-6E8A-4147-A177-3AD203B41FA5}">
                      <a16:colId xmlns:a16="http://schemas.microsoft.com/office/drawing/2014/main" val="3442230820"/>
                    </a:ext>
                  </a:extLst>
                </a:gridCol>
                <a:gridCol w="266713">
                  <a:extLst>
                    <a:ext uri="{9D8B030D-6E8A-4147-A177-3AD203B41FA5}">
                      <a16:colId xmlns:a16="http://schemas.microsoft.com/office/drawing/2014/main" val="2330740997"/>
                    </a:ext>
                  </a:extLst>
                </a:gridCol>
                <a:gridCol w="266713">
                  <a:extLst>
                    <a:ext uri="{9D8B030D-6E8A-4147-A177-3AD203B41FA5}">
                      <a16:colId xmlns:a16="http://schemas.microsoft.com/office/drawing/2014/main" val="3302010874"/>
                    </a:ext>
                  </a:extLst>
                </a:gridCol>
              </a:tblGrid>
              <a:tr h="1957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zh-TW" altLang="en-US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年度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96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99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100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101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102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103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105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106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107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108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109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110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112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113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zh-TW" altLang="en-US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合計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666853"/>
                  </a:ext>
                </a:extLst>
              </a:tr>
              <a:tr h="17306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zh-TW" altLang="en-US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水平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0.22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1.3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0.07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0.51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0.6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0.47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1.64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1.24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0.13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0.2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6.05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70073"/>
                  </a:ext>
                </a:extLst>
              </a:tr>
              <a:tr h="17306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zh-TW" altLang="en-US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簡易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1.85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1.4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0.79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0.8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0.66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2.99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2.25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1.49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1.54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2.12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2.08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0.85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1.7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17.97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014716"/>
                  </a:ext>
                </a:extLst>
              </a:tr>
              <a:tr h="17306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zh-TW" altLang="en-US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結構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zh-TW" altLang="en-US" sz="700" dirty="0">
                        <a:solidFill>
                          <a:schemeClr val="bg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1.54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1.24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1.1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1.44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1.33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0.42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0.55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6.65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355902"/>
                  </a:ext>
                </a:extLst>
              </a:tr>
              <a:tr h="18232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zh-TW" altLang="en-US" sz="700" b="1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合計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0.22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3.15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1.4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0.79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0.87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0.66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2.99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4.3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3.33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3.11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5.2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4.65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1.4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2.45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700" dirty="0">
                          <a:solidFill>
                            <a:schemeClr val="bg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34.52</a:t>
                      </a:r>
                    </a:p>
                  </a:txBody>
                  <a:tcPr marL="15978" marR="15978" marT="10652" marB="106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543246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94F82573-6BDB-7C0D-FA80-85371F85BB53}"/>
              </a:ext>
            </a:extLst>
          </p:cNvPr>
          <p:cNvSpPr txBox="1"/>
          <p:nvPr/>
        </p:nvSpPr>
        <p:spPr>
          <a:xfrm>
            <a:off x="4492303" y="3788279"/>
            <a:ext cx="1620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民雄農業設施面積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B8BF61C-87AC-5A32-8E32-D61BF899BB33}"/>
              </a:ext>
            </a:extLst>
          </p:cNvPr>
          <p:cNvSpPr txBox="1"/>
          <p:nvPr/>
        </p:nvSpPr>
        <p:spPr>
          <a:xfrm>
            <a:off x="5909742" y="3870621"/>
            <a:ext cx="8120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（申請補助）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777FFE3-B8F5-11DF-D11F-21D8B6487934}"/>
              </a:ext>
            </a:extLst>
          </p:cNvPr>
          <p:cNvSpPr txBox="1"/>
          <p:nvPr/>
        </p:nvSpPr>
        <p:spPr>
          <a:xfrm>
            <a:off x="8002162" y="4911088"/>
            <a:ext cx="1007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資料提供：民雄鄉農會</a:t>
            </a:r>
          </a:p>
        </p:txBody>
      </p:sp>
    </p:spTree>
    <p:extLst>
      <p:ext uri="{BB962C8B-B14F-4D97-AF65-F5344CB8AC3E}">
        <p14:creationId xmlns:p14="http://schemas.microsoft.com/office/powerpoint/2010/main" val="357946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二、問題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探索之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具體作為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(1/2)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38015" y="1217547"/>
            <a:ext cx="8467969" cy="328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None/>
            </a:pPr>
            <a:r>
              <a:rPr lang="zh-TW" altLang="en-US" dirty="0"/>
              <a:t>七月至十月間的具體因應措施：</a:t>
            </a:r>
            <a:endParaRPr lang="en-US" altLang="zh-TW" dirty="0"/>
          </a:p>
          <a:p>
            <a:pPr marL="342900" lvl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TW" altLang="en-US" sz="1600" dirty="0"/>
              <a:t>召開</a:t>
            </a:r>
            <a:r>
              <a:rPr lang="en-US" altLang="zh-TW" sz="1600" b="1" dirty="0"/>
              <a:t>9</a:t>
            </a:r>
            <a:r>
              <a:rPr lang="zh-TW" altLang="en-US" sz="1600" b="1" dirty="0"/>
              <a:t>次</a:t>
            </a:r>
            <a:r>
              <a:rPr lang="zh-TW" altLang="en-US" sz="1600" dirty="0"/>
              <a:t>內部討論會議</a:t>
            </a:r>
            <a:endParaRPr lang="en-US" altLang="zh-TW" sz="1600" dirty="0"/>
          </a:p>
          <a:p>
            <a:pPr marL="342900" lvl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TW" altLang="en-US" sz="1600" dirty="0"/>
              <a:t>借鑑國際經驗</a:t>
            </a:r>
            <a:r>
              <a:rPr lang="en-US" altLang="zh-TW" sz="1600" dirty="0"/>
              <a:t>—</a:t>
            </a:r>
            <a:r>
              <a:rPr lang="zh-TW" altLang="en-US" sz="1600" dirty="0"/>
              <a:t>國外農業相關網站介紹</a:t>
            </a:r>
            <a:endParaRPr lang="en-US" altLang="zh-TW" sz="1600" dirty="0"/>
          </a:p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zh-TW" altLang="en-US" sz="1600" dirty="0"/>
              <a:t>     </a:t>
            </a:r>
            <a:r>
              <a:rPr lang="en-US" altLang="zh-TW" sz="1600" dirty="0"/>
              <a:t>(1) </a:t>
            </a:r>
            <a:r>
              <a:rPr lang="zh-TW" altLang="en-US" sz="1600" b="1" dirty="0"/>
              <a:t>澳洲雪梨大學</a:t>
            </a:r>
            <a:r>
              <a:rPr lang="en-US" altLang="zh-TW" sz="1600" dirty="0" err="1"/>
              <a:t>AgHealth</a:t>
            </a:r>
            <a:r>
              <a:rPr lang="en-US" altLang="zh-TW" sz="1600" dirty="0"/>
              <a:t> Australia</a:t>
            </a:r>
          </a:p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zh-TW" altLang="en-US" sz="1600" dirty="0"/>
              <a:t>    </a:t>
            </a:r>
            <a:br>
              <a:rPr lang="en-US" altLang="zh-TW" sz="1600" dirty="0"/>
            </a:br>
            <a:br>
              <a:rPr lang="en-US" altLang="zh-TW" sz="1600" dirty="0"/>
            </a:br>
            <a:r>
              <a:rPr lang="zh-TW" altLang="en-US" sz="1600" dirty="0"/>
              <a:t>     </a:t>
            </a:r>
            <a:r>
              <a:rPr lang="en-US" altLang="zh-TW" sz="1600" dirty="0"/>
              <a:t>(2) </a:t>
            </a:r>
            <a:r>
              <a:rPr lang="zh-TW" altLang="en-US" sz="1600" b="1" dirty="0"/>
              <a:t>韓國</a:t>
            </a:r>
            <a:r>
              <a:rPr lang="en-US" altLang="zh-TW" sz="1600" dirty="0"/>
              <a:t>Rural Development Administration</a:t>
            </a:r>
          </a:p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sz="2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C4FDB03-52D8-4173-97C5-060D30BF2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980" y="1438706"/>
            <a:ext cx="3801970" cy="15745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3EE83BC-DD78-4319-8C58-195DAA916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980" y="3166317"/>
            <a:ext cx="3801970" cy="18095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1DCAB80-F0E7-4F78-9A23-E6B84F8AFA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62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二、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問題探索之具體作為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(2/2)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1872EE7-4B98-4189-8703-1C5E42630D0B}"/>
              </a:ext>
            </a:extLst>
          </p:cNvPr>
          <p:cNvSpPr txBox="1"/>
          <p:nvPr/>
        </p:nvSpPr>
        <p:spPr>
          <a:xfrm>
            <a:off x="795725" y="1172168"/>
            <a:ext cx="335670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dirty="0">
                <a:solidFill>
                  <a:schemeClr val="bg2"/>
                </a:solidFill>
              </a:rPr>
              <a:t>3. </a:t>
            </a:r>
            <a:r>
              <a:rPr lang="zh-TW" altLang="en-US" sz="1600" dirty="0">
                <a:solidFill>
                  <a:schemeClr val="bg2"/>
                </a:solidFill>
              </a:rPr>
              <a:t>訪談對象概況</a:t>
            </a:r>
            <a:endParaRPr lang="en-US" altLang="zh-TW" sz="16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1600" dirty="0">
                <a:solidFill>
                  <a:schemeClr val="bg2"/>
                </a:solidFill>
              </a:rPr>
              <a:t>      有災損農民：</a:t>
            </a:r>
            <a:r>
              <a:rPr lang="en-US" altLang="zh-TW" sz="1600" dirty="0">
                <a:solidFill>
                  <a:schemeClr val="bg2"/>
                </a:solidFill>
              </a:rPr>
              <a:t>8</a:t>
            </a:r>
            <a:r>
              <a:rPr lang="zh-TW" altLang="en-US" sz="1600" dirty="0">
                <a:solidFill>
                  <a:schemeClr val="bg2"/>
                </a:solidFill>
              </a:rPr>
              <a:t>人</a:t>
            </a:r>
            <a:endParaRPr lang="en-US" altLang="zh-TW" sz="16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1600" dirty="0">
                <a:solidFill>
                  <a:schemeClr val="bg2"/>
                </a:solidFill>
              </a:rPr>
              <a:t>      專家：</a:t>
            </a:r>
            <a:r>
              <a:rPr lang="en-US" altLang="zh-TW" sz="1600" dirty="0">
                <a:solidFill>
                  <a:schemeClr val="bg2"/>
                </a:solidFill>
              </a:rPr>
              <a:t>3</a:t>
            </a:r>
            <a:r>
              <a:rPr lang="zh-TW" altLang="en-US" sz="1600" dirty="0">
                <a:solidFill>
                  <a:schemeClr val="bg2"/>
                </a:solidFill>
              </a:rPr>
              <a:t>人</a:t>
            </a:r>
            <a:endParaRPr lang="en-US" altLang="zh-TW" sz="16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1600" dirty="0">
                <a:solidFill>
                  <a:schemeClr val="bg2"/>
                </a:solidFill>
              </a:rPr>
              <a:t>      學者：</a:t>
            </a:r>
            <a:r>
              <a:rPr lang="en-US" altLang="zh-TW" sz="1600" dirty="0">
                <a:solidFill>
                  <a:schemeClr val="bg2"/>
                </a:solidFill>
              </a:rPr>
              <a:t>1</a:t>
            </a:r>
            <a:r>
              <a:rPr lang="zh-TW" altLang="en-US" sz="1600" dirty="0">
                <a:solidFill>
                  <a:schemeClr val="bg2"/>
                </a:solidFill>
              </a:rPr>
              <a:t>人</a:t>
            </a:r>
            <a:endParaRPr lang="en-US" altLang="zh-TW" sz="16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1600" dirty="0">
                <a:solidFill>
                  <a:schemeClr val="bg2"/>
                </a:solidFill>
              </a:rPr>
              <a:t>      （訪談總次數</a:t>
            </a:r>
            <a:r>
              <a:rPr lang="en-US" altLang="zh-TW" sz="1600" dirty="0">
                <a:solidFill>
                  <a:schemeClr val="bg2"/>
                </a:solidFill>
              </a:rPr>
              <a:t>18</a:t>
            </a:r>
            <a:r>
              <a:rPr lang="zh-TW" altLang="en-US" sz="1600" dirty="0">
                <a:solidFill>
                  <a:schemeClr val="bg2"/>
                </a:solidFill>
              </a:rPr>
              <a:t>次）</a:t>
            </a:r>
            <a:endParaRPr lang="en-US" altLang="zh-TW" sz="16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br>
              <a:rPr lang="en-US" altLang="zh-TW" sz="1600" dirty="0">
                <a:solidFill>
                  <a:schemeClr val="bg2"/>
                </a:solidFill>
              </a:rPr>
            </a:br>
            <a:r>
              <a:rPr lang="zh-TW" altLang="en-US" sz="1600" dirty="0">
                <a:solidFill>
                  <a:schemeClr val="bg2"/>
                </a:solidFill>
              </a:rPr>
              <a:t>    訪談內容涵蓋：</a:t>
            </a:r>
            <a:endParaRPr lang="en-US" altLang="zh-TW" sz="16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1600" dirty="0">
                <a:solidFill>
                  <a:schemeClr val="bg2"/>
                </a:solidFill>
              </a:rPr>
              <a:t>    </a:t>
            </a:r>
            <a:r>
              <a:rPr lang="en-US" altLang="zh-TW" sz="1600" dirty="0">
                <a:solidFill>
                  <a:schemeClr val="bg2"/>
                </a:solidFill>
              </a:rPr>
              <a:t>(1) </a:t>
            </a:r>
            <a:r>
              <a:rPr lang="zh-TW" altLang="en-US" sz="1600" dirty="0">
                <a:solidFill>
                  <a:schemeClr val="bg2"/>
                </a:solidFill>
              </a:rPr>
              <a:t>災後復原與農民行動</a:t>
            </a:r>
            <a:endParaRPr lang="en-US" altLang="zh-TW" sz="16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1600" dirty="0">
                <a:solidFill>
                  <a:schemeClr val="bg2"/>
                </a:solidFill>
              </a:rPr>
              <a:t>    </a:t>
            </a:r>
            <a:r>
              <a:rPr lang="en-US" altLang="zh-TW" sz="1600" dirty="0">
                <a:solidFill>
                  <a:schemeClr val="bg2"/>
                </a:solidFill>
              </a:rPr>
              <a:t>(2) </a:t>
            </a:r>
            <a:r>
              <a:rPr lang="zh-TW" altLang="en-US" sz="1600" dirty="0">
                <a:solidFill>
                  <a:schemeClr val="bg2"/>
                </a:solidFill>
              </a:rPr>
              <a:t>新住民與農業生活</a:t>
            </a:r>
            <a:endParaRPr lang="en-US" altLang="zh-TW" sz="16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1600" dirty="0">
                <a:solidFill>
                  <a:schemeClr val="bg2"/>
                </a:solidFill>
              </a:rPr>
              <a:t>    </a:t>
            </a:r>
            <a:r>
              <a:rPr lang="en-US" altLang="zh-TW" sz="1600" dirty="0">
                <a:solidFill>
                  <a:schemeClr val="bg2"/>
                </a:solidFill>
              </a:rPr>
              <a:t>(3) </a:t>
            </a:r>
            <a:r>
              <a:rPr lang="zh-TW" altLang="en-US" sz="1600" dirty="0">
                <a:solidFill>
                  <a:schemeClr val="bg2"/>
                </a:solidFill>
              </a:rPr>
              <a:t>農民經驗與耕作知識</a:t>
            </a:r>
            <a:endParaRPr lang="en-US" altLang="zh-TW" sz="16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1600" dirty="0">
                <a:solidFill>
                  <a:schemeClr val="bg2"/>
                </a:solidFill>
              </a:rPr>
              <a:t>    </a:t>
            </a:r>
            <a:r>
              <a:rPr lang="en-US" altLang="zh-TW" sz="1600" dirty="0">
                <a:solidFill>
                  <a:schemeClr val="bg2"/>
                </a:solidFill>
              </a:rPr>
              <a:t>(4)</a:t>
            </a:r>
            <a:r>
              <a:rPr lang="zh-TW" altLang="en-US" sz="1600" dirty="0">
                <a:solidFill>
                  <a:schemeClr val="bg2"/>
                </a:solidFill>
              </a:rPr>
              <a:t> 制度與勞動議題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018185C-EE77-4340-83F8-8766CA71F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82957"/>
              </p:ext>
            </p:extLst>
          </p:nvPr>
        </p:nvGraphicFramePr>
        <p:xfrm>
          <a:off x="3975316" y="1172168"/>
          <a:ext cx="4219413" cy="3235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32115">
                  <a:extLst>
                    <a:ext uri="{9D8B030D-6E8A-4147-A177-3AD203B41FA5}">
                      <a16:colId xmlns:a16="http://schemas.microsoft.com/office/drawing/2014/main" val="4250792760"/>
                    </a:ext>
                  </a:extLst>
                </a:gridCol>
                <a:gridCol w="2987298">
                  <a:extLst>
                    <a:ext uri="{9D8B030D-6E8A-4147-A177-3AD203B41FA5}">
                      <a16:colId xmlns:a16="http://schemas.microsoft.com/office/drawing/2014/main" val="1888103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altLang="en-US" sz="1600" b="0" dirty="0">
                          <a:solidFill>
                            <a:srgbClr val="080808"/>
                          </a:solidFill>
                        </a:rPr>
                        <a:t>有災損農民</a:t>
                      </a:r>
                      <a:endParaRPr lang="zh-TW" altLang="en-US" sz="1600" b="0" dirty="0">
                        <a:solidFill>
                          <a:srgbClr val="080808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dirty="0">
                          <a:solidFill>
                            <a:srgbClr val="080808"/>
                          </a:solidFill>
                        </a:rPr>
                        <a:t>F1</a:t>
                      </a:r>
                      <a:r>
                        <a:rPr lang="zh-TW" altLang="en-US" sz="1600" b="0" dirty="0">
                          <a:solidFill>
                            <a:srgbClr val="080808"/>
                          </a:solidFill>
                        </a:rPr>
                        <a:t>（溫室番茄）</a:t>
                      </a:r>
                      <a:endParaRPr lang="en-US" altLang="zh-TW" sz="1600" b="0" dirty="0">
                        <a:solidFill>
                          <a:srgbClr val="080808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dirty="0">
                          <a:solidFill>
                            <a:srgbClr val="080808"/>
                          </a:solidFill>
                        </a:rPr>
                        <a:t>F2</a:t>
                      </a:r>
                      <a:r>
                        <a:rPr lang="zh-TW" altLang="en-US" sz="1600" b="0" dirty="0">
                          <a:solidFill>
                            <a:srgbClr val="080808"/>
                          </a:solidFill>
                        </a:rPr>
                        <a:t>（溫室番茄、溫室香瓜）</a:t>
                      </a:r>
                      <a:endParaRPr lang="en-US" altLang="zh-TW" sz="1600" b="0" dirty="0">
                        <a:solidFill>
                          <a:srgbClr val="080808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dirty="0">
                          <a:solidFill>
                            <a:srgbClr val="080808"/>
                          </a:solidFill>
                        </a:rPr>
                        <a:t>F3</a:t>
                      </a:r>
                      <a:r>
                        <a:rPr lang="zh-TW" altLang="en-US" sz="1600" b="0" dirty="0">
                          <a:solidFill>
                            <a:srgbClr val="080808"/>
                          </a:solidFill>
                        </a:rPr>
                        <a:t>（溫室番茄）</a:t>
                      </a:r>
                      <a:endParaRPr lang="en-US" altLang="zh-TW" sz="1600" b="0" dirty="0">
                        <a:solidFill>
                          <a:srgbClr val="080808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dirty="0">
                          <a:solidFill>
                            <a:srgbClr val="080808"/>
                          </a:solidFill>
                        </a:rPr>
                        <a:t>F4</a:t>
                      </a:r>
                      <a:r>
                        <a:rPr lang="zh-TW" altLang="en-US" sz="1600" b="0" dirty="0">
                          <a:solidFill>
                            <a:srgbClr val="080808"/>
                          </a:solidFill>
                        </a:rPr>
                        <a:t>（溫室番茄）</a:t>
                      </a:r>
                      <a:endParaRPr lang="en-US" altLang="zh-TW" sz="1600" b="0" dirty="0">
                        <a:solidFill>
                          <a:srgbClr val="080808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rgbClr val="080808"/>
                          </a:solidFill>
                        </a:rPr>
                        <a:t>F5</a:t>
                      </a:r>
                      <a:r>
                        <a:rPr lang="zh-TW" altLang="en-US" sz="1600" b="0" dirty="0">
                          <a:solidFill>
                            <a:srgbClr val="080808"/>
                          </a:solidFill>
                        </a:rPr>
                        <a:t>（溫室番茄、溫室小黃瓜）</a:t>
                      </a:r>
                      <a:endParaRPr lang="en-US" altLang="zh-TW" sz="1600" b="0" dirty="0">
                        <a:solidFill>
                          <a:srgbClr val="080808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rgbClr val="080808"/>
                          </a:solidFill>
                        </a:rPr>
                        <a:t>F6</a:t>
                      </a:r>
                      <a:r>
                        <a:rPr lang="zh-TW" altLang="en-US" sz="1600" b="0" dirty="0">
                          <a:solidFill>
                            <a:srgbClr val="080808"/>
                          </a:solidFill>
                        </a:rPr>
                        <a:t>（溫室番茄）</a:t>
                      </a:r>
                      <a:endParaRPr lang="en-US" altLang="zh-TW" sz="1600" b="0" dirty="0">
                        <a:solidFill>
                          <a:srgbClr val="080808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rgbClr val="08080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F7</a:t>
                      </a:r>
                      <a:r>
                        <a:rPr lang="zh-TW" altLang="en-US" sz="1600" b="0" dirty="0">
                          <a:solidFill>
                            <a:srgbClr val="080808"/>
                          </a:solidFill>
                        </a:rPr>
                        <a:t>（溫室番茄）</a:t>
                      </a:r>
                      <a:endParaRPr lang="en-US" altLang="zh-TW" sz="1600" b="0" dirty="0">
                        <a:solidFill>
                          <a:srgbClr val="080808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rgbClr val="08080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F8</a:t>
                      </a:r>
                      <a:r>
                        <a:rPr lang="zh-TW" altLang="en-US" sz="1600" b="0" dirty="0">
                          <a:solidFill>
                            <a:srgbClr val="080808"/>
                          </a:solidFill>
                        </a:rPr>
                        <a:t>（溫室番茄）</a:t>
                      </a:r>
                      <a:endParaRPr lang="en-US" altLang="zh-TW" sz="1600" b="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14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altLang="en-US" sz="1600" dirty="0">
                          <a:solidFill>
                            <a:srgbClr val="080808"/>
                          </a:solidFill>
                        </a:rPr>
                        <a:t>專家</a:t>
                      </a:r>
                      <a:endParaRPr lang="zh-TW" altLang="en-US" sz="1600" dirty="0">
                        <a:solidFill>
                          <a:srgbClr val="080808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dirty="0">
                          <a:solidFill>
                            <a:srgbClr val="080808"/>
                          </a:solidFill>
                        </a:rPr>
                        <a:t>E3</a:t>
                      </a:r>
                      <a:r>
                        <a:rPr lang="zh-TW" altLang="en-US" sz="1600" dirty="0">
                          <a:solidFill>
                            <a:srgbClr val="080808"/>
                          </a:solidFill>
                        </a:rPr>
                        <a:t>（虎尾農工）</a:t>
                      </a:r>
                      <a:endParaRPr lang="en-US" altLang="zh-TW" sz="1600" dirty="0">
                        <a:solidFill>
                          <a:srgbClr val="080808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rgbClr val="080808"/>
                          </a:solidFill>
                        </a:rPr>
                        <a:t>E4</a:t>
                      </a:r>
                      <a:r>
                        <a:rPr lang="zh-TW" altLang="en-US" sz="1600" dirty="0">
                          <a:solidFill>
                            <a:srgbClr val="080808"/>
                          </a:solidFill>
                        </a:rPr>
                        <a:t>（民雄農會）</a:t>
                      </a:r>
                      <a:endParaRPr lang="en-US" altLang="zh-TW" sz="1600" dirty="0">
                        <a:solidFill>
                          <a:srgbClr val="080808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dirty="0">
                          <a:solidFill>
                            <a:srgbClr val="080808"/>
                          </a:solidFill>
                        </a:rPr>
                        <a:t>E5</a:t>
                      </a:r>
                      <a:r>
                        <a:rPr lang="zh-TW" altLang="en-US" sz="1600" dirty="0">
                          <a:solidFill>
                            <a:srgbClr val="080808"/>
                          </a:solidFill>
                        </a:rPr>
                        <a:t>（臺灣設施學會）</a:t>
                      </a:r>
                      <a:endParaRPr lang="zh-TW" altLang="en-US" sz="1600" dirty="0">
                        <a:solidFill>
                          <a:srgbClr val="080808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63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altLang="en-US" sz="1600" dirty="0">
                          <a:solidFill>
                            <a:srgbClr val="080808"/>
                          </a:solidFill>
                        </a:rPr>
                        <a:t>學者</a:t>
                      </a:r>
                      <a:endParaRPr lang="zh-TW" altLang="en-US" sz="1600" dirty="0">
                        <a:solidFill>
                          <a:srgbClr val="080808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zh-TW" sz="1600" dirty="0">
                          <a:solidFill>
                            <a:srgbClr val="080808"/>
                          </a:solidFill>
                        </a:rPr>
                        <a:t>S1</a:t>
                      </a:r>
                      <a:r>
                        <a:rPr lang="zh-TW" altLang="en-US" sz="1600" dirty="0">
                          <a:solidFill>
                            <a:srgbClr val="080808"/>
                          </a:solidFill>
                        </a:rPr>
                        <a:t>（長榮大學）</a:t>
                      </a:r>
                      <a:endParaRPr lang="en-US" altLang="zh-TW" sz="1600" dirty="0">
                        <a:solidFill>
                          <a:srgbClr val="080808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10762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7192C2D-503D-49E7-AB68-17319B91B4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三、風災後的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溫室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問題分析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1/5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21740"/>
            <a:ext cx="85206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政府補助造成價格轉嫁與農民負擔加劇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政府的補助，被業者抬價吸收，並未真正降低農民負擔。即使不領補助，也得面臨災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後搶工的漫天喊價。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補多少、漲多少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r>
              <a:rPr lang="zh-TW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政府提高補助，溫室廠商與農機具商就同步漲價，利潤被廠商賺走，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en-US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                           </a:t>
            </a:r>
            <a:r>
              <a:rPr lang="zh-TW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農民並未受惠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（</a:t>
            </a:r>
            <a:r>
              <a:rPr lang="en-US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F3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2. </a:t>
            </a:r>
            <a:r>
              <a:rPr lang="zh-TW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稅務轉嫁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r>
              <a:rPr lang="zh-TW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為取得發票申請補助，農民常需額外負擔溫室公司外加的營業稅金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（</a:t>
            </a:r>
            <a:r>
              <a:rPr lang="en-US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E4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3. 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廠商價格壟斷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災後重建需求迫切，廠商掌握議價權，「一直趕、價格隨便開」，加重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en-US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                       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農民負擔。（</a:t>
            </a:r>
            <a:r>
              <a:rPr lang="en-US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F1/F2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「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只要政府提高補助金額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...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溫室公司就會同時調高造價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...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補助的錢大多流入廠商口袋，農民並未真正</a:t>
            </a:r>
            <a:endParaRPr lang="en-US" altLang="zh-TW" sz="1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    受益。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」（</a:t>
            </a:r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F3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</a:t>
            </a:r>
            <a:endParaRPr lang="en-US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「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溫室公司通常會要求農民額外負擔 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5% 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到 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12% 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不等的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『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發票外加稅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』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費用。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」（</a:t>
            </a:r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E4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</a:t>
            </a:r>
          </a:p>
          <a:p>
            <a:pPr marL="0" lvl="0" indent="0">
              <a:buNone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0A96D8-220F-4393-BD40-81BBA32AC1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4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三、風災後的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溫室</a:t>
            </a: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問題分析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2/5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13925"/>
            <a:ext cx="85206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（二）僵化的行政流程導致生產與收入青黃不接</a:t>
            </a: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補助的申請流程與農民的實際需求脫節，資金壓力加劇，導致政策看得到、吃不到。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嚴苛的租約要求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災後重建補助，竟要求承租戶簽訂長達</a:t>
            </a:r>
            <a:r>
              <a:rPr lang="en-US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8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至</a:t>
            </a:r>
            <a:r>
              <a:rPr lang="en-US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15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年的新租約，但高齡地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                           主或一般地主普遍不願簽訂如此長的合約，導致農民無法申請。即使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                           只是農膜破損，修補也要重簽租約，讓受訪者痛斥「荒謬」。（</a:t>
            </a:r>
            <a:r>
              <a:rPr lang="en-US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F3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2. 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資金斷鏈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政府僅強調程序要求（如先拆除），卻未提供過渡期資金或短期周轉貸款，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               導致農民需「自己掏錢先修」，財務風險極高。（</a:t>
            </a:r>
            <a:r>
              <a:rPr lang="en-US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F1/F2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3. 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生產中斷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溫室受損嚴重，但修繕期漫長，導致後續生產接續不上，農民可能面臨全年</a:t>
            </a:r>
            <a:br>
              <a:rPr lang="en-US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</a:b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                幾乎無收成的風險。（</a:t>
            </a:r>
            <a:r>
              <a:rPr lang="en-US" altLang="zh-TW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F1/F2 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「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農糧署要求申請重建補貼的農民，必須重新簽訂租約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...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簡易型的要八年，結構型溫室要求十五年以</a:t>
            </a:r>
            <a:endParaRPr lang="en-US" altLang="zh-TW" sz="1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    上租約。我有一個阿伯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84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歲，拿去給他簽，他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(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低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)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頭一看，跟我說他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84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歲了。」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（</a:t>
            </a:r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F3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</a:t>
            </a:r>
            <a:endParaRPr lang="en-US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>
              <a:buNone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74B853B-2946-463E-89DA-D450C4E904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33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三、風災後的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溫室</a:t>
            </a: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問題分析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3/5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17833"/>
            <a:ext cx="85206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（三）大量補助反成風險隱憂</a:t>
            </a: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長期的補助慣性，削弱了農民自主防災與風險管理的動機。選票導向的補貼政策，與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農民「有利可圖」的經營思維，共同形成對風險管理的長期忽視。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風險外部化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農民普遍存有「反正災後政府會補助」的穩定預期心理，因此不願投入更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                   高成本在強化設施或購買保險上。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2. 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風險忽略與焦點轉移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正因為有政府補助作為最後的「安全網」，農民在評估風險時，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                                   會傾向忽略設施倒塌的長期結構性風險，而將更多精力與資源集</a:t>
            </a:r>
            <a:endParaRPr lang="en-US" altLang="zh-TW" sz="1600" dirty="0">
              <a:solidFill>
                <a:srgbClr val="695D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1600" dirty="0">
                <a:solidFill>
                  <a:srgbClr val="695D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                                   中在作物本身的短期獲利上。</a:t>
            </a:r>
            <a:endParaRPr lang="en-US" altLang="zh-TW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「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倒了，政府會補助。所以我都常常在開玩笑說</a:t>
            </a:r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...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農民的農作物在田裡面是政府的啦。反正颱風收走</a:t>
            </a:r>
            <a:endParaRPr lang="en-US" altLang="zh-TW" sz="1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marL="0" indent="0">
              <a:buNone/>
            </a:pP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    了，政府會補助。可是（作物）收成之後（的收益）是自己的。」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（</a:t>
            </a:r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F3/E4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</a:t>
            </a:r>
            <a:endParaRPr lang="en-US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>
              <a:buNone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BECF08-614E-4371-840B-75D3682770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146831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2345</Words>
  <Application>Microsoft Macintosh PowerPoint</Application>
  <PresentationFormat>如螢幕大小 (16:9)</PresentationFormat>
  <Paragraphs>229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標楷體</vt:lpstr>
      <vt:lpstr>PT Sans Narrow</vt:lpstr>
      <vt:lpstr>微軟正黑體</vt:lpstr>
      <vt:lpstr>Arial</vt:lpstr>
      <vt:lpstr>Open Sans</vt:lpstr>
      <vt:lpstr>Tropic</vt:lpstr>
      <vt:lpstr>114年第二次工作坊 尊嚴農業計畫簡報</vt:lpstr>
      <vt:lpstr>一、風災下的農業韌性考驗（1/3）</vt:lpstr>
      <vt:lpstr>一、風災下的農業韌性考驗(2/3)</vt:lpstr>
      <vt:lpstr>一、風災下的農業韌性考驗(3/3)</vt:lpstr>
      <vt:lpstr>二、問題探索之具體作為(1/2)</vt:lpstr>
      <vt:lpstr>二、問題探索之具體作為(2/2)</vt:lpstr>
      <vt:lpstr>三、風災後的溫室問題分析（1/5）</vt:lpstr>
      <vt:lpstr>三、風災後的溫室問題分析（2/5）</vt:lpstr>
      <vt:lpstr>三、風災後的溫室問題分析（3/5）</vt:lpstr>
      <vt:lpstr>三、風災後的溫室問題分析（4/5）</vt:lpstr>
      <vt:lpstr>三、風災後的溫室問題分析（5/5）</vt:lpstr>
      <vt:lpstr>四、尊嚴農業的省思與行動建議（1/2）</vt:lpstr>
      <vt:lpstr>四、尊嚴農業的省思與行動建議（2/2）</vt:lpstr>
      <vt:lpstr>五、大學與地方攜手強化防災韌性（1/1）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114年第二次工作坊 尊嚴農業計劃簡報</dc:title>
  <dc:creator>TAN-I CHEN</dc:creator>
  <cp:lastModifiedBy>Phanxy</cp:lastModifiedBy>
  <cp:revision>105</cp:revision>
  <dcterms:modified xsi:type="dcterms:W3CDTF">2025-10-19T13:20:20Z</dcterms:modified>
</cp:coreProperties>
</file>